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3"/>
  </p:notesMasterIdLst>
  <p:sldIdLst>
    <p:sldId id="256" r:id="rId5"/>
    <p:sldId id="267" r:id="rId6"/>
    <p:sldId id="265" r:id="rId7"/>
    <p:sldId id="266" r:id="rId8"/>
    <p:sldId id="268" r:id="rId9"/>
    <p:sldId id="269" r:id="rId10"/>
    <p:sldId id="270"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B4A6"/>
    <a:srgbClr val="734F29"/>
    <a:srgbClr val="D24726"/>
    <a:srgbClr val="DD462F"/>
    <a:srgbClr val="AEB785"/>
    <a:srgbClr val="EFD5A2"/>
    <a:srgbClr val="3B3026"/>
    <a:srgbClr val="ECE1CA"/>
    <a:srgbClr val="795531"/>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280" autoAdjust="0"/>
  </p:normalViewPr>
  <p:slideViewPr>
    <p:cSldViewPr snapToGrid="0">
      <p:cViewPr varScale="1">
        <p:scale>
          <a:sx n="89" d="100"/>
          <a:sy n="89" d="100"/>
        </p:scale>
        <p:origin x="466"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11/8/2020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smtClean="0"/>
              <a:t>In </a:t>
            </a:r>
            <a:r>
              <a:rPr lang="en-US" baseline="0" dirty="0" smtClean="0"/>
              <a:t>Slide Show mode, click the arrow to enter the PowerPoint Getting Started Center.</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8</a:t>
            </a:fld>
            <a:endParaRPr lang="en-US"/>
          </a:p>
        </p:txBody>
      </p:sp>
    </p:spTree>
    <p:extLst>
      <p:ext uri="{BB962C8B-B14F-4D97-AF65-F5344CB8AC3E}">
        <p14:creationId xmlns:p14="http://schemas.microsoft.com/office/powerpoint/2010/main" val="1851196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0" y="0"/>
            <a:ext cx="12192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ctrTitle"/>
          </p:nvPr>
        </p:nvSpPr>
        <p:spPr>
          <a:xfrm>
            <a:off x="838200" y="2061006"/>
            <a:ext cx="10515600" cy="2387600"/>
          </a:xfrm>
        </p:spPr>
        <p:txBody>
          <a:bodyPr anchor="b">
            <a:normAutofit/>
          </a:bodyPr>
          <a:lstStyle>
            <a:lvl1pPr algn="l">
              <a:defRPr sz="5400">
                <a:solidFill>
                  <a:schemeClr val="bg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38202" y="5110609"/>
            <a:ext cx="6705599" cy="1137793"/>
          </a:xfrm>
        </p:spPr>
        <p:txBody>
          <a:bodyPr>
            <a:normAutofit/>
          </a:bodyPr>
          <a:lstStyle>
            <a:lvl1pPr marL="0" indent="0" algn="l">
              <a:lnSpc>
                <a:spcPct val="150000"/>
              </a:lnSpc>
              <a:spcBef>
                <a:spcPts val="600"/>
              </a:spcBef>
              <a:buNone/>
              <a:defRPr sz="2800">
                <a:solidFill>
                  <a:srgbClr val="D24726"/>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11/8/2020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4866468"/>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718549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11/8/2020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596921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10095346" y="0"/>
            <a:ext cx="2096655"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Vertical Title 1"/>
          <p:cNvSpPr>
            <a:spLocks noGrp="1"/>
          </p:cNvSpPr>
          <p:nvPr>
            <p:ph type="title" orient="vert"/>
          </p:nvPr>
        </p:nvSpPr>
        <p:spPr>
          <a:xfrm>
            <a:off x="10215419" y="365125"/>
            <a:ext cx="1819564" cy="5811838"/>
          </a:xfrm>
        </p:spPr>
        <p:txBody>
          <a:bodyPr vert="eaVert" anchor="b">
            <a:normAutofit/>
          </a:bodyPr>
          <a:lstStyle>
            <a:lvl1pPr>
              <a:defRPr sz="3600">
                <a:solidFill>
                  <a:schemeClr val="bg1"/>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BEEBAAA-29B5-4AF5-BC5F-7E580C29002D}" type="datetimeFigureOut">
              <a:rPr lang="en-US" smtClean="0"/>
              <a:t>11/8/2020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10095346" y="0"/>
            <a:ext cx="2096655" cy="6858000"/>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302266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4434" y="0"/>
            <a:ext cx="10749367" cy="1208868"/>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838201" y="1825625"/>
            <a:ext cx="4167753" cy="4351338"/>
          </a:xfrm>
        </p:spPr>
        <p:txBody>
          <a:bodyPr>
            <a:normAutofit/>
          </a:bodyPr>
          <a:lstStyle>
            <a:lvl1pPr marL="0" indent="0">
              <a:lnSpc>
                <a:spcPct val="150000"/>
              </a:lnSpc>
              <a:spcAft>
                <a:spcPts val="1200"/>
              </a:spcAft>
              <a:buNone/>
              <a:defRPr sz="1600">
                <a:solidFill>
                  <a:schemeClr val="bg1">
                    <a:lumMod val="50000"/>
                  </a:schemeClr>
                </a:solidFill>
              </a:defRPr>
            </a:lvl1pPr>
            <a:lvl2pPr>
              <a:lnSpc>
                <a:spcPct val="150000"/>
              </a:lnSpc>
              <a:spcAft>
                <a:spcPts val="1200"/>
              </a:spcAft>
              <a:defRPr sz="1400">
                <a:solidFill>
                  <a:schemeClr val="bg1">
                    <a:lumMod val="50000"/>
                  </a:schemeClr>
                </a:solidFill>
              </a:defRPr>
            </a:lvl2pPr>
            <a:lvl3pPr>
              <a:lnSpc>
                <a:spcPct val="150000"/>
              </a:lnSpc>
              <a:spcAft>
                <a:spcPts val="1200"/>
              </a:spcAft>
              <a:defRPr sz="1200">
                <a:solidFill>
                  <a:schemeClr val="bg1">
                    <a:lumMod val="50000"/>
                  </a:schemeClr>
                </a:solidFill>
              </a:defRPr>
            </a:lvl3pPr>
            <a:lvl4pPr>
              <a:lnSpc>
                <a:spcPct val="150000"/>
              </a:lnSpc>
              <a:spcAft>
                <a:spcPts val="1200"/>
              </a:spcAft>
              <a:defRPr sz="1100">
                <a:solidFill>
                  <a:schemeClr val="bg1">
                    <a:lumMod val="50000"/>
                  </a:schemeClr>
                </a:solidFill>
              </a:defRPr>
            </a:lvl4pPr>
            <a:lvl5pPr>
              <a:lnSpc>
                <a:spcPct val="150000"/>
              </a:lnSpc>
              <a:spcAft>
                <a:spcPts val="1200"/>
              </a:spcAft>
              <a:defRPr sz="1100">
                <a:solidFill>
                  <a:schemeClr val="bg1">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BEEBAAA-29B5-4AF5-BC5F-7E580C29002D}" type="datetimeFigureOut">
              <a:rPr lang="en-US" smtClean="0"/>
              <a:t>11/8/2020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5656882" y="1709738"/>
            <a:ext cx="653511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838201" y="2402238"/>
            <a:ext cx="4508715" cy="2187227"/>
          </a:xfrm>
        </p:spPr>
        <p:txBody>
          <a:bodyPr anchor="ctr">
            <a:noAutofit/>
          </a:bodyPr>
          <a:lstStyle>
            <a:lvl1pPr algn="l">
              <a:defRPr sz="4800">
                <a:solidFill>
                  <a:srgbClr val="D247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6323308" y="2402237"/>
            <a:ext cx="5269424" cy="2187226"/>
          </a:xfrm>
        </p:spPr>
        <p:txBody>
          <a:bodyPr anchor="ctr">
            <a:normAutofit/>
          </a:bodyPr>
          <a:lstStyle>
            <a:lvl1pPr marL="0" indent="0">
              <a:lnSpc>
                <a:spcPct val="150000"/>
              </a:lnSpc>
              <a:buNone/>
              <a:defRPr sz="2800">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BEEBAAA-29B5-4AF5-BC5F-7E580C29002D}" type="datetimeFigureOut">
              <a:rPr lang="en-US" smtClean="0"/>
              <a:t>11/8/2020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60EDB8-5305-433F-BE41-D7A86D811DB3}" type="slidenum">
              <a:rPr lang="en-US" smtClean="0"/>
              <a:t>‹#›</a:t>
            </a:fld>
            <a:endParaRPr lang="en-US"/>
          </a:p>
        </p:txBody>
      </p:sp>
      <p:sp>
        <p:nvSpPr>
          <p:cNvPr id="8" name="Rectangle 7"/>
          <p:cNvSpPr/>
          <p:nvPr userDrawn="1"/>
        </p:nvSpPr>
        <p:spPr>
          <a:xfrm>
            <a:off x="5656882" y="1709738"/>
            <a:ext cx="6535119" cy="357518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3356555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5" name="Date Placeholder 4"/>
          <p:cNvSpPr>
            <a:spLocks noGrp="1"/>
          </p:cNvSpPr>
          <p:nvPr>
            <p:ph type="dt" sz="half" idx="10"/>
          </p:nvPr>
        </p:nvSpPr>
        <p:spPr/>
        <p:txBody>
          <a:bodyPr/>
          <a:lstStyle/>
          <a:p>
            <a:fld id="{8BEEBAAA-29B5-4AF5-BC5F-7E580C29002D}" type="datetimeFigureOut">
              <a:rPr lang="en-US" smtClean="0"/>
              <a:t>11/8/2020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
        <p:nvSpPr>
          <p:cNvPr id="9" name="Rectangle 8"/>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328223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Rectangle 9"/>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0"/>
            <a:ext cx="10737851" cy="1228436"/>
          </a:xfrm>
        </p:spPr>
        <p:txBody>
          <a:bodyPr anchor="b">
            <a:normAutofit/>
          </a:bodyPr>
          <a:lstStyle>
            <a:lvl1pPr>
              <a:defRPr sz="3600">
                <a:solidFill>
                  <a:schemeClr val="bg1"/>
                </a:solidFill>
              </a:defRPr>
            </a:lvl1pPr>
          </a:lstStyle>
          <a:p>
            <a:r>
              <a:rPr lang="en-US" smtClean="0"/>
              <a:t>Click to edit Master title style</a:t>
            </a:r>
            <a:endParaRPr lang="en-US"/>
          </a:p>
        </p:txBody>
      </p:sp>
      <p:sp>
        <p:nvSpPr>
          <p:cNvPr id="3" name="Text Placeholder 2"/>
          <p:cNvSpPr>
            <a:spLocks noGrp="1"/>
          </p:cNvSpPr>
          <p:nvPr>
            <p:ph type="body" idx="1"/>
          </p:nvPr>
        </p:nvSpPr>
        <p:spPr>
          <a:xfrm>
            <a:off x="831851" y="1489075"/>
            <a:ext cx="5156200"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1851" y="2193927"/>
            <a:ext cx="5156200" cy="397827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dirty="0"/>
          </a:p>
        </p:txBody>
      </p:sp>
      <p:sp>
        <p:nvSpPr>
          <p:cNvPr id="5" name="Text Placeholder 4"/>
          <p:cNvSpPr>
            <a:spLocks noGrp="1"/>
          </p:cNvSpPr>
          <p:nvPr>
            <p:ph type="body" sz="quarter" idx="3"/>
          </p:nvPr>
        </p:nvSpPr>
        <p:spPr>
          <a:xfrm>
            <a:off x="6189664" y="1489075"/>
            <a:ext cx="5157787" cy="641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9664" y="2193927"/>
            <a:ext cx="5157787" cy="397827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7" name="Date Placeholder 6"/>
          <p:cNvSpPr>
            <a:spLocks noGrp="1"/>
          </p:cNvSpPr>
          <p:nvPr>
            <p:ph type="dt" sz="half" idx="10"/>
          </p:nvPr>
        </p:nvSpPr>
        <p:spPr/>
        <p:txBody>
          <a:bodyPr/>
          <a:lstStyle/>
          <a:p>
            <a:fld id="{8BEEBAAA-29B5-4AF5-BC5F-7E580C29002D}" type="datetimeFigureOut">
              <a:rPr lang="en-US" smtClean="0"/>
              <a:t>11/8/2020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60EDB8-5305-433F-BE41-D7A86D811DB3}" type="slidenum">
              <a:rPr lang="en-US" smtClean="0"/>
              <a:t>‹#›</a:t>
            </a:fld>
            <a:endParaRPr lang="en-US"/>
          </a:p>
        </p:txBody>
      </p:sp>
      <p:sp>
        <p:nvSpPr>
          <p:cNvPr id="11" name="Rectangle 10"/>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3606029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p:cNvSpPr/>
          <p:nvPr/>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609600" y="1"/>
            <a:ext cx="10744200" cy="1228436"/>
          </a:xfrm>
        </p:spPr>
        <p:txBody>
          <a:bodyPr anchor="b">
            <a:normAutofit/>
          </a:bodyPr>
          <a:lstStyle>
            <a:lvl1pPr>
              <a:defRPr sz="3600">
                <a:solidFill>
                  <a:schemeClr val="bg1"/>
                </a:solidFill>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BEEBAAA-29B5-4AF5-BC5F-7E580C29002D}" type="datetimeFigureOut">
              <a:rPr lang="en-US" smtClean="0"/>
              <a:t>11/8/2020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60EDB8-5305-433F-BE41-D7A86D811DB3}" type="slidenum">
              <a:rPr lang="en-US" smtClean="0"/>
              <a:t>‹#›</a:t>
            </a:fld>
            <a:endParaRPr lang="en-US"/>
          </a:p>
        </p:txBody>
      </p:sp>
      <p:sp>
        <p:nvSpPr>
          <p:cNvPr id="7" name="Rectangle 6"/>
          <p:cNvSpPr/>
          <p:nvPr userDrawn="1"/>
        </p:nvSpPr>
        <p:spPr>
          <a:xfrm>
            <a:off x="0" y="0"/>
            <a:ext cx="12192000" cy="1332854"/>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1008144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EEBAAA-29B5-4AF5-BC5F-7E580C29002D}" type="datetimeFigureOut">
              <a:rPr lang="en-US" smtClean="0"/>
              <a:t>11/8/2020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4037432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7"/>
            <a:ext cx="6172200" cy="4873625"/>
          </a:xfrm>
        </p:spPr>
        <p:txBody>
          <a:bodyPr vert="horz" lIns="91440" tIns="45720" rIns="91440" bIns="45720" rtlCol="0">
            <a:normAutofit/>
          </a:bodyPr>
          <a:lstStyle>
            <a:lvl1pPr>
              <a:defRPr lang="en-US" sz="1600" smtClean="0">
                <a:solidFill>
                  <a:schemeClr val="bg1">
                    <a:lumMod val="50000"/>
                  </a:schemeClr>
                </a:solidFill>
              </a:defRPr>
            </a:lvl1pPr>
            <a:lvl2pPr>
              <a:defRPr lang="en-US" sz="1400" smtClean="0">
                <a:solidFill>
                  <a:schemeClr val="bg1">
                    <a:lumMod val="50000"/>
                  </a:schemeClr>
                </a:solidFill>
              </a:defRPr>
            </a:lvl2pPr>
            <a:lvl3pPr>
              <a:defRPr lang="en-US" sz="1200" smtClean="0">
                <a:solidFill>
                  <a:schemeClr val="bg1">
                    <a:lumMod val="50000"/>
                  </a:schemeClr>
                </a:solidFill>
              </a:defRPr>
            </a:lvl3pPr>
            <a:lvl4pPr>
              <a:defRPr lang="en-US" sz="1100" smtClean="0">
                <a:solidFill>
                  <a:schemeClr val="bg1">
                    <a:lumMod val="50000"/>
                  </a:schemeClr>
                </a:solidFill>
              </a:defRPr>
            </a:lvl4pPr>
            <a:lvl5pPr>
              <a:defRPr lang="en-US" sz="1100">
                <a:solidFill>
                  <a:schemeClr val="bg1">
                    <a:lumMod val="50000"/>
                  </a:schemeClr>
                </a:solidFill>
              </a:defRPr>
            </a:lvl5pPr>
          </a:lstStyle>
          <a:p>
            <a:pPr marL="0" lvl="0" indent="0">
              <a:lnSpc>
                <a:spcPct val="150000"/>
              </a:lnSpc>
              <a:spcAft>
                <a:spcPts val="1200"/>
              </a:spcAft>
              <a:buNone/>
            </a:pPr>
            <a:r>
              <a:rPr lang="en-US" smtClean="0"/>
              <a:t>Click to edit Master text styles</a:t>
            </a:r>
          </a:p>
          <a:p>
            <a:pPr marL="0" lvl="1" indent="0">
              <a:lnSpc>
                <a:spcPct val="150000"/>
              </a:lnSpc>
              <a:spcAft>
                <a:spcPts val="1200"/>
              </a:spcAft>
              <a:buNone/>
            </a:pPr>
            <a:r>
              <a:rPr lang="en-US" smtClean="0"/>
              <a:t>Second level</a:t>
            </a:r>
          </a:p>
          <a:p>
            <a:pPr marL="0" lvl="2" indent="0">
              <a:lnSpc>
                <a:spcPct val="150000"/>
              </a:lnSpc>
              <a:spcAft>
                <a:spcPts val="1200"/>
              </a:spcAft>
              <a:buNone/>
            </a:pPr>
            <a:r>
              <a:rPr lang="en-US" smtClean="0"/>
              <a:t>Third level</a:t>
            </a:r>
          </a:p>
          <a:p>
            <a:pPr marL="0" lvl="3" indent="0">
              <a:lnSpc>
                <a:spcPct val="150000"/>
              </a:lnSpc>
              <a:spcAft>
                <a:spcPts val="1200"/>
              </a:spcAft>
              <a:buNone/>
            </a:pPr>
            <a:r>
              <a:rPr lang="en-US" smtClean="0"/>
              <a:t>Fourth level</a:t>
            </a:r>
          </a:p>
          <a:p>
            <a:pPr marL="0" lvl="4" indent="0">
              <a:lnSpc>
                <a:spcPct val="150000"/>
              </a:lnSpc>
              <a:spcAft>
                <a:spcPts val="1200"/>
              </a:spcAft>
              <a:buNone/>
            </a:pPr>
            <a:r>
              <a:rPr lang="en-US" smtClean="0"/>
              <a:t>Fifth level</a:t>
            </a:r>
            <a:endParaRPr lang="en-US"/>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EEBAAA-29B5-4AF5-BC5F-7E580C29002D}" type="datetimeFigureOut">
              <a:rPr lang="en-US" smtClean="0"/>
              <a:t>11/8/2020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17841938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BEEBAAA-29B5-4AF5-BC5F-7E580C29002D}" type="datetimeFigureOut">
              <a:rPr lang="en-US" smtClean="0"/>
              <a:t>11/8/2020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60EDB8-5305-433F-BE41-D7A86D811DB3}" type="slidenum">
              <a:rPr lang="en-US" smtClean="0"/>
              <a:t>‹#›</a:t>
            </a:fld>
            <a:endParaRPr lang="en-US"/>
          </a:p>
        </p:txBody>
      </p:sp>
    </p:spTree>
    <p:extLst>
      <p:ext uri="{BB962C8B-B14F-4D97-AF65-F5344CB8AC3E}">
        <p14:creationId xmlns:p14="http://schemas.microsoft.com/office/powerpoint/2010/main" val="3161095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2"/>
            <a:ext cx="3276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EEBAAA-29B5-4AF5-BC5F-7E580C29002D}" type="datetimeFigureOut">
              <a:rPr lang="en-US" smtClean="0"/>
              <a:t>11/8/2020</a:t>
            </a:fld>
            <a:endParaRPr lang="en-US"/>
          </a:p>
        </p:txBody>
      </p:sp>
      <p:sp>
        <p:nvSpPr>
          <p:cNvPr id="5" name="Footer Placeholder 4"/>
          <p:cNvSpPr>
            <a:spLocks noGrp="1"/>
          </p:cNvSpPr>
          <p:nvPr>
            <p:ph type="ftr" sz="quarter" idx="3"/>
          </p:nvPr>
        </p:nvSpPr>
        <p:spPr>
          <a:xfrm>
            <a:off x="4648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077200" y="6356352"/>
            <a:ext cx="3276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60EDB8-5305-433F-BE41-D7A86D811DB3}" type="slidenum">
              <a:rPr lang="en-US" smtClean="0"/>
              <a:t>‹#›</a:t>
            </a:fld>
            <a:endParaRPr lang="en-US"/>
          </a:p>
        </p:txBody>
      </p: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ct val="30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ct val="3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ct val="3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o15.officeredir.microsoft.com/r/rlid2013GettingStartedCntrPPT?clid=1033"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GB" b="1" dirty="0"/>
              <a:t/>
            </a:r>
            <a:br>
              <a:rPr lang="en-GB" b="1" dirty="0"/>
            </a:br>
            <a:r>
              <a:rPr lang="en-GB" b="1" dirty="0" smtClean="0"/>
              <a:t>COVID </a:t>
            </a:r>
            <a:r>
              <a:rPr lang="en-GB" b="1" dirty="0"/>
              <a:t>19 PROJECT – DATA SCIENCE CAPSTONE PROJECT </a:t>
            </a:r>
            <a:endParaRPr lang="en-US" b="1" dirty="0"/>
          </a:p>
        </p:txBody>
      </p:sp>
      <p:sp>
        <p:nvSpPr>
          <p:cNvPr id="3" name="Subtitle 2"/>
          <p:cNvSpPr>
            <a:spLocks noGrp="1"/>
          </p:cNvSpPr>
          <p:nvPr>
            <p:ph type="subTitle" idx="1"/>
          </p:nvPr>
        </p:nvSpPr>
        <p:spPr/>
        <p:txBody>
          <a:bodyPr>
            <a:normAutofit fontScale="85000" lnSpcReduction="20000"/>
          </a:bodyPr>
          <a:lstStyle/>
          <a:p>
            <a:r>
              <a:rPr lang="en-US" dirty="0" smtClean="0"/>
              <a:t>By </a:t>
            </a:r>
          </a:p>
          <a:p>
            <a:r>
              <a:rPr lang="en-US" dirty="0" smtClean="0"/>
              <a:t>Pranav</a:t>
            </a:r>
            <a:endParaRPr lang="en-US" dirty="0"/>
          </a:p>
        </p:txBody>
      </p:sp>
    </p:spTree>
    <p:extLst>
      <p:ext uri="{BB962C8B-B14F-4D97-AF65-F5344CB8AC3E}">
        <p14:creationId xmlns:p14="http://schemas.microsoft.com/office/powerpoint/2010/main" val="24718077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 TO COVID 19</a:t>
            </a:r>
            <a:endParaRPr lang="en-GB" dirty="0"/>
          </a:p>
        </p:txBody>
      </p:sp>
      <p:sp>
        <p:nvSpPr>
          <p:cNvPr id="3" name="Content Placeholder 2"/>
          <p:cNvSpPr>
            <a:spLocks noGrp="1"/>
          </p:cNvSpPr>
          <p:nvPr>
            <p:ph idx="1"/>
          </p:nvPr>
        </p:nvSpPr>
        <p:spPr/>
        <p:txBody>
          <a:bodyPr/>
          <a:lstStyle/>
          <a:p>
            <a:pPr algn="just"/>
            <a:r>
              <a:rPr lang="en-GB" dirty="0"/>
              <a:t>Coronavirus disease (COVID-19) is an infectious disease caused by a newly discovered coronavirus.</a:t>
            </a:r>
          </a:p>
          <a:p>
            <a:pPr algn="just"/>
            <a:r>
              <a:rPr lang="en-GB" dirty="0"/>
              <a:t>Most people who fall sick with COVID-19 will experience mild to moderate symptoms and recover without special treatment. COVID-19 affects different people in different ways. Most infected people will develop mild to moderate illness and recover without hospitalization</a:t>
            </a:r>
          </a:p>
        </p:txBody>
      </p:sp>
      <p:pic>
        <p:nvPicPr>
          <p:cNvPr id="4" name="Picture 3"/>
          <p:cNvPicPr>
            <a:picLocks noChangeAspect="1"/>
          </p:cNvPicPr>
          <p:nvPr/>
        </p:nvPicPr>
        <p:blipFill>
          <a:blip r:embed="rId2"/>
          <a:stretch>
            <a:fillRect/>
          </a:stretch>
        </p:blipFill>
        <p:spPr>
          <a:xfrm>
            <a:off x="6633084" y="1825625"/>
            <a:ext cx="5012576" cy="2301848"/>
          </a:xfrm>
          <a:prstGeom prst="rect">
            <a:avLst/>
          </a:prstGeom>
        </p:spPr>
      </p:pic>
    </p:spTree>
    <p:extLst>
      <p:ext uri="{BB962C8B-B14F-4D97-AF65-F5344CB8AC3E}">
        <p14:creationId xmlns:p14="http://schemas.microsoft.com/office/powerpoint/2010/main" val="3191574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DATA TO ANALYZE FOR COVID 19</a:t>
            </a:r>
            <a:endParaRPr lang="en-GB" b="1" dirty="0"/>
          </a:p>
        </p:txBody>
      </p:sp>
      <p:sp>
        <p:nvSpPr>
          <p:cNvPr id="3" name="Content Placeholder 2"/>
          <p:cNvSpPr>
            <a:spLocks noGrp="1"/>
          </p:cNvSpPr>
          <p:nvPr>
            <p:ph idx="1"/>
          </p:nvPr>
        </p:nvSpPr>
        <p:spPr/>
        <p:txBody>
          <a:bodyPr/>
          <a:lstStyle/>
          <a:p>
            <a:r>
              <a:rPr lang="en-US" dirty="0" smtClean="0"/>
              <a:t>We have derived data sets from various sources such Wikipedia, who, etc. for analysis.</a:t>
            </a:r>
            <a:r>
              <a:rPr lang="en-GB" dirty="0" smtClean="0"/>
              <a:t> The two data sets analysed in </a:t>
            </a:r>
          </a:p>
          <a:p>
            <a:pPr marL="342900" indent="-342900">
              <a:buAutoNum type="arabicPeriod"/>
            </a:pPr>
            <a:r>
              <a:rPr lang="en-US" dirty="0" smtClean="0"/>
              <a:t>Maximum Infected Cases</a:t>
            </a:r>
          </a:p>
          <a:p>
            <a:pPr marL="342900" indent="-342900">
              <a:buAutoNum type="arabicPeriod"/>
            </a:pPr>
            <a:r>
              <a:rPr lang="en-US" dirty="0" smtClean="0"/>
              <a:t>World Happiness Report</a:t>
            </a:r>
          </a:p>
        </p:txBody>
      </p:sp>
      <p:pic>
        <p:nvPicPr>
          <p:cNvPr id="4" name="Picture 3"/>
          <p:cNvPicPr>
            <a:picLocks noChangeAspect="1"/>
          </p:cNvPicPr>
          <p:nvPr/>
        </p:nvPicPr>
        <p:blipFill>
          <a:blip r:embed="rId2"/>
          <a:stretch>
            <a:fillRect/>
          </a:stretch>
        </p:blipFill>
        <p:spPr>
          <a:xfrm>
            <a:off x="6163031" y="1682150"/>
            <a:ext cx="5258827" cy="3510951"/>
          </a:xfrm>
          <a:prstGeom prst="rect">
            <a:avLst/>
          </a:prstGeom>
        </p:spPr>
      </p:pic>
    </p:spTree>
    <p:extLst>
      <p:ext uri="{BB962C8B-B14F-4D97-AF65-F5344CB8AC3E}">
        <p14:creationId xmlns:p14="http://schemas.microsoft.com/office/powerpoint/2010/main" val="3987068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METHODOLOGIES USED FOR THE PROJECT</a:t>
            </a:r>
            <a:endParaRPr lang="en-GB" b="1" dirty="0"/>
          </a:p>
        </p:txBody>
      </p:sp>
      <p:sp>
        <p:nvSpPr>
          <p:cNvPr id="3" name="Content Placeholder 2"/>
          <p:cNvSpPr>
            <a:spLocks noGrp="1"/>
          </p:cNvSpPr>
          <p:nvPr>
            <p:ph idx="1"/>
          </p:nvPr>
        </p:nvSpPr>
        <p:spPr>
          <a:xfrm>
            <a:off x="838200" y="1825625"/>
            <a:ext cx="9056297" cy="4351338"/>
          </a:xfrm>
        </p:spPr>
        <p:txBody>
          <a:bodyPr/>
          <a:lstStyle/>
          <a:p>
            <a:r>
              <a:rPr lang="en-US" dirty="0" smtClean="0"/>
              <a:t>The five steps used to analyze data are as follows:</a:t>
            </a:r>
            <a:endParaRPr lang="en-GB" dirty="0"/>
          </a:p>
          <a:p>
            <a:r>
              <a:rPr lang="en-GB" dirty="0" smtClean="0"/>
              <a:t>1. Data </a:t>
            </a:r>
            <a:r>
              <a:rPr lang="en-GB" dirty="0"/>
              <a:t>Cleansing</a:t>
            </a:r>
          </a:p>
          <a:p>
            <a:r>
              <a:rPr lang="en-GB" dirty="0"/>
              <a:t>2. Normalization and data Wrangling</a:t>
            </a:r>
          </a:p>
          <a:p>
            <a:r>
              <a:rPr lang="en-GB" dirty="0"/>
              <a:t>3. Data Analysis</a:t>
            </a:r>
          </a:p>
          <a:p>
            <a:r>
              <a:rPr lang="en-GB" dirty="0"/>
              <a:t>4. Data Visualization</a:t>
            </a:r>
          </a:p>
          <a:p>
            <a:r>
              <a:rPr lang="en-GB" dirty="0"/>
              <a:t>5. Model Development.</a:t>
            </a:r>
          </a:p>
        </p:txBody>
      </p:sp>
    </p:spTree>
    <p:extLst>
      <p:ext uri="{BB962C8B-B14F-4D97-AF65-F5344CB8AC3E}">
        <p14:creationId xmlns:p14="http://schemas.microsoft.com/office/powerpoint/2010/main" val="1330684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COUNTRIES WITH MAXIMUM INFECTED CASES AND DEATHS BASED ON ANALYSIS </a:t>
            </a:r>
            <a:endParaRPr lang="en-GB" b="1" dirty="0"/>
          </a:p>
        </p:txBody>
      </p:sp>
      <p:sp>
        <p:nvSpPr>
          <p:cNvPr id="3" name="Content Placeholder 2"/>
          <p:cNvSpPr>
            <a:spLocks noGrp="1"/>
          </p:cNvSpPr>
          <p:nvPr>
            <p:ph idx="1"/>
          </p:nvPr>
        </p:nvSpPr>
        <p:spPr/>
        <p:txBody>
          <a:bodyPr>
            <a:normAutofit lnSpcReduction="10000"/>
          </a:bodyPr>
          <a:lstStyle/>
          <a:p>
            <a:r>
              <a:rPr lang="en-US" dirty="0" smtClean="0"/>
              <a:t>Based on analysis of data</a:t>
            </a:r>
            <a:r>
              <a:rPr lang="en-GB" dirty="0" smtClean="0"/>
              <a:t>, China has the maximum number of infected cases, with Italy in the second and Spain in the third.</a:t>
            </a:r>
          </a:p>
          <a:p>
            <a:endParaRPr lang="en-US" dirty="0"/>
          </a:p>
          <a:p>
            <a:endParaRPr lang="en-US" dirty="0" smtClean="0"/>
          </a:p>
          <a:p>
            <a:endParaRPr lang="en-US" dirty="0"/>
          </a:p>
          <a:p>
            <a:endParaRPr lang="en-US" dirty="0" smtClean="0"/>
          </a:p>
          <a:p>
            <a:endParaRPr lang="en-US" sz="1100" dirty="0" smtClean="0"/>
          </a:p>
          <a:p>
            <a:r>
              <a:rPr lang="en-US" sz="1100" dirty="0" smtClean="0"/>
              <a:t>* The information was obtain on May 2020</a:t>
            </a:r>
            <a:endParaRPr lang="en-US" sz="1100" dirty="0"/>
          </a:p>
        </p:txBody>
      </p:sp>
      <p:pic>
        <p:nvPicPr>
          <p:cNvPr id="4" name="Picture 3"/>
          <p:cNvPicPr>
            <a:picLocks noChangeAspect="1"/>
          </p:cNvPicPr>
          <p:nvPr/>
        </p:nvPicPr>
        <p:blipFill>
          <a:blip r:embed="rId2"/>
          <a:stretch>
            <a:fillRect/>
          </a:stretch>
        </p:blipFill>
        <p:spPr>
          <a:xfrm>
            <a:off x="5100845" y="1825625"/>
            <a:ext cx="3654315" cy="1862807"/>
          </a:xfrm>
          <a:prstGeom prst="rect">
            <a:avLst/>
          </a:prstGeom>
        </p:spPr>
      </p:pic>
      <p:pic>
        <p:nvPicPr>
          <p:cNvPr id="5" name="Picture 4"/>
          <p:cNvPicPr>
            <a:picLocks noChangeAspect="1"/>
          </p:cNvPicPr>
          <p:nvPr/>
        </p:nvPicPr>
        <p:blipFill>
          <a:blip r:embed="rId3"/>
          <a:stretch>
            <a:fillRect/>
          </a:stretch>
        </p:blipFill>
        <p:spPr>
          <a:xfrm>
            <a:off x="8337769" y="1825625"/>
            <a:ext cx="2832862" cy="1862807"/>
          </a:xfrm>
          <a:prstGeom prst="rect">
            <a:avLst/>
          </a:prstGeom>
        </p:spPr>
      </p:pic>
      <p:pic>
        <p:nvPicPr>
          <p:cNvPr id="6" name="Picture 5"/>
          <p:cNvPicPr>
            <a:picLocks noChangeAspect="1"/>
          </p:cNvPicPr>
          <p:nvPr/>
        </p:nvPicPr>
        <p:blipFill>
          <a:blip r:embed="rId4"/>
          <a:stretch>
            <a:fillRect/>
          </a:stretch>
        </p:blipFill>
        <p:spPr>
          <a:xfrm>
            <a:off x="6335331" y="3813789"/>
            <a:ext cx="4004876" cy="2363174"/>
          </a:xfrm>
          <a:prstGeom prst="rect">
            <a:avLst/>
          </a:prstGeom>
        </p:spPr>
      </p:pic>
    </p:spTree>
    <p:extLst>
      <p:ext uri="{BB962C8B-B14F-4D97-AF65-F5344CB8AC3E}">
        <p14:creationId xmlns:p14="http://schemas.microsoft.com/office/powerpoint/2010/main" val="85015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RESULT AND CONCLUSION OF WORLD HAPPINESS REPORT AND COVID 19 CASES</a:t>
            </a:r>
            <a:endParaRPr lang="en-GB" b="1" dirty="0"/>
          </a:p>
        </p:txBody>
      </p:sp>
      <p:sp>
        <p:nvSpPr>
          <p:cNvPr id="3" name="Content Placeholder 2"/>
          <p:cNvSpPr>
            <a:spLocks noGrp="1"/>
          </p:cNvSpPr>
          <p:nvPr>
            <p:ph idx="1"/>
          </p:nvPr>
        </p:nvSpPr>
        <p:spPr/>
        <p:txBody>
          <a:bodyPr/>
          <a:lstStyle/>
          <a:p>
            <a:r>
              <a:rPr lang="en-US" dirty="0" smtClean="0"/>
              <a:t>We understand that there is a great correlation between GDP per capita and social support with maximum infection cases. The healthy life expectancy seems to be stable, as the data suggest its too early to study the life expectancy.</a:t>
            </a:r>
            <a:endParaRPr lang="en-GB" dirty="0"/>
          </a:p>
        </p:txBody>
      </p:sp>
      <p:pic>
        <p:nvPicPr>
          <p:cNvPr id="4" name="Picture 3"/>
          <p:cNvPicPr>
            <a:picLocks noChangeAspect="1"/>
          </p:cNvPicPr>
          <p:nvPr/>
        </p:nvPicPr>
        <p:blipFill>
          <a:blip r:embed="rId2"/>
          <a:stretch>
            <a:fillRect/>
          </a:stretch>
        </p:blipFill>
        <p:spPr>
          <a:xfrm>
            <a:off x="5109470" y="1825625"/>
            <a:ext cx="3454133" cy="2159779"/>
          </a:xfrm>
          <a:prstGeom prst="rect">
            <a:avLst/>
          </a:prstGeom>
        </p:spPr>
      </p:pic>
      <p:pic>
        <p:nvPicPr>
          <p:cNvPr id="5" name="Picture 4"/>
          <p:cNvPicPr>
            <a:picLocks noChangeAspect="1"/>
          </p:cNvPicPr>
          <p:nvPr/>
        </p:nvPicPr>
        <p:blipFill>
          <a:blip r:embed="rId3"/>
          <a:stretch>
            <a:fillRect/>
          </a:stretch>
        </p:blipFill>
        <p:spPr>
          <a:xfrm>
            <a:off x="8408678" y="1825625"/>
            <a:ext cx="3328200" cy="2168033"/>
          </a:xfrm>
          <a:prstGeom prst="rect">
            <a:avLst/>
          </a:prstGeom>
        </p:spPr>
      </p:pic>
      <p:pic>
        <p:nvPicPr>
          <p:cNvPr id="6" name="Picture 5"/>
          <p:cNvPicPr>
            <a:picLocks noChangeAspect="1"/>
          </p:cNvPicPr>
          <p:nvPr/>
        </p:nvPicPr>
        <p:blipFill>
          <a:blip r:embed="rId4"/>
          <a:stretch>
            <a:fillRect/>
          </a:stretch>
        </p:blipFill>
        <p:spPr>
          <a:xfrm>
            <a:off x="6783403" y="4002496"/>
            <a:ext cx="3560400" cy="2174467"/>
          </a:xfrm>
          <a:prstGeom prst="rect">
            <a:avLst/>
          </a:prstGeom>
        </p:spPr>
      </p:pic>
    </p:spTree>
    <p:extLst>
      <p:ext uri="{BB962C8B-B14F-4D97-AF65-F5344CB8AC3E}">
        <p14:creationId xmlns:p14="http://schemas.microsoft.com/office/powerpoint/2010/main" val="3628261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LINKS </a:t>
            </a:r>
            <a:endParaRPr lang="en-GB" b="1" dirty="0"/>
          </a:p>
        </p:txBody>
      </p:sp>
      <p:sp>
        <p:nvSpPr>
          <p:cNvPr id="3" name="Content Placeholder 2"/>
          <p:cNvSpPr>
            <a:spLocks noGrp="1"/>
          </p:cNvSpPr>
          <p:nvPr>
            <p:ph idx="1"/>
          </p:nvPr>
        </p:nvSpPr>
        <p:spPr>
          <a:xfrm>
            <a:off x="301925" y="1825625"/>
            <a:ext cx="11619781" cy="4351338"/>
          </a:xfrm>
        </p:spPr>
        <p:txBody>
          <a:bodyPr/>
          <a:lstStyle/>
          <a:p>
            <a:r>
              <a:rPr lang="en-US" dirty="0" smtClean="0"/>
              <a:t>GITHUB PYTHON LINK:</a:t>
            </a:r>
          </a:p>
          <a:p>
            <a:r>
              <a:rPr lang="en-GB" dirty="0"/>
              <a:t>https://github.com/pranavom95/Pranqv/blob/master/covid19%20data%20analysis%20notebook%20(1).ipynb </a:t>
            </a:r>
            <a:endParaRPr lang="en-US" dirty="0"/>
          </a:p>
          <a:p>
            <a:r>
              <a:rPr lang="en-US" dirty="0" smtClean="0"/>
              <a:t>REPORT LINK:</a:t>
            </a:r>
          </a:p>
          <a:p>
            <a:r>
              <a:rPr lang="en-US" dirty="0"/>
              <a:t>https://github.com/pranavom95/Pranqv/blob/master/COVID%2019%20PROJECT%20%E2%80%93%20DATA%20SCIENCE%20CAPSTONE%20PROJECT.pdf</a:t>
            </a:r>
          </a:p>
        </p:txBody>
      </p:sp>
    </p:spTree>
    <p:extLst>
      <p:ext uri="{BB962C8B-B14F-4D97-AF65-F5344CB8AC3E}">
        <p14:creationId xmlns:p14="http://schemas.microsoft.com/office/powerpoint/2010/main" val="2474599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6058" y="1720751"/>
            <a:ext cx="4508715" cy="2187227"/>
          </a:xfrm>
        </p:spPr>
        <p:txBody>
          <a:bodyPr/>
          <a:lstStyle/>
          <a:p>
            <a:r>
              <a:rPr lang="en-US" b="1" dirty="0" smtClean="0"/>
              <a:t>SUGGESTIONS</a:t>
            </a:r>
            <a:endParaRPr lang="en-US" b="1" dirty="0"/>
          </a:p>
        </p:txBody>
      </p:sp>
      <p:sp>
        <p:nvSpPr>
          <p:cNvPr id="3" name="Text Placeholder 2"/>
          <p:cNvSpPr>
            <a:spLocks noGrp="1"/>
          </p:cNvSpPr>
          <p:nvPr>
            <p:ph type="body" idx="1"/>
          </p:nvPr>
        </p:nvSpPr>
        <p:spPr>
          <a:xfrm>
            <a:off x="6028267" y="2402237"/>
            <a:ext cx="5859506" cy="2187226"/>
          </a:xfrm>
        </p:spPr>
        <p:txBody>
          <a:bodyPr>
            <a:noAutofit/>
          </a:bodyPr>
          <a:lstStyle/>
          <a:p>
            <a:r>
              <a:rPr lang="en-US" sz="2400" dirty="0" smtClean="0"/>
              <a:t>We need to gather more data from the future to understand and study the future outcomes and the relationship between datasets.</a:t>
            </a:r>
            <a:endParaRPr lang="en-US" sz="2400" dirty="0"/>
          </a:p>
        </p:txBody>
      </p:sp>
      <p:sp>
        <p:nvSpPr>
          <p:cNvPr id="8" name="Freeform 7">
            <a:hlinkClick r:id="rId3" tooltip="Learn More"/>
          </p:cNvPr>
          <p:cNvSpPr/>
          <p:nvPr/>
        </p:nvSpPr>
        <p:spPr>
          <a:xfrm>
            <a:off x="11557038" y="6134153"/>
            <a:ext cx="431763" cy="431763"/>
          </a:xfrm>
          <a:custGeom>
            <a:avLst/>
            <a:gdLst>
              <a:gd name="connsiteX0" fmla="*/ 283692 w 643468"/>
              <a:gd name="connsiteY0" fmla="*/ 156886 h 643468"/>
              <a:gd name="connsiteX1" fmla="*/ 315574 w 643468"/>
              <a:gd name="connsiteY1" fmla="*/ 156886 h 643468"/>
              <a:gd name="connsiteX2" fmla="*/ 486582 w 643468"/>
              <a:gd name="connsiteY2" fmla="*/ 321734 h 643468"/>
              <a:gd name="connsiteX3" fmla="*/ 315574 w 643468"/>
              <a:gd name="connsiteY3" fmla="*/ 486582 h 643468"/>
              <a:gd name="connsiteX4" fmla="*/ 283692 w 643468"/>
              <a:gd name="connsiteY4" fmla="*/ 486582 h 643468"/>
              <a:gd name="connsiteX5" fmla="*/ 441545 w 643468"/>
              <a:gd name="connsiteY5" fmla="*/ 334415 h 643468"/>
              <a:gd name="connsiteX6" fmla="*/ 156887 w 643468"/>
              <a:gd name="connsiteY6" fmla="*/ 334415 h 643468"/>
              <a:gd name="connsiteX7" fmla="*/ 156887 w 643468"/>
              <a:gd name="connsiteY7" fmla="*/ 309054 h 643468"/>
              <a:gd name="connsiteX8" fmla="*/ 441545 w 643468"/>
              <a:gd name="connsiteY8" fmla="*/ 309054 h 643468"/>
              <a:gd name="connsiteX9" fmla="*/ 321733 w 643468"/>
              <a:gd name="connsiteY9" fmla="*/ 16937 h 643468"/>
              <a:gd name="connsiteX10" fmla="*/ 16936 w 643468"/>
              <a:gd name="connsiteY10" fmla="*/ 321734 h 643468"/>
              <a:gd name="connsiteX11" fmla="*/ 321733 w 643468"/>
              <a:gd name="connsiteY11" fmla="*/ 626531 h 643468"/>
              <a:gd name="connsiteX12" fmla="*/ 626530 w 643468"/>
              <a:gd name="connsiteY12" fmla="*/ 321734 h 643468"/>
              <a:gd name="connsiteX13" fmla="*/ 321733 w 643468"/>
              <a:gd name="connsiteY13" fmla="*/ 16937 h 643468"/>
              <a:gd name="connsiteX14" fmla="*/ 321734 w 643468"/>
              <a:gd name="connsiteY14" fmla="*/ 0 h 643468"/>
              <a:gd name="connsiteX15" fmla="*/ 643468 w 643468"/>
              <a:gd name="connsiteY15" fmla="*/ 321734 h 643468"/>
              <a:gd name="connsiteX16" fmla="*/ 321734 w 643468"/>
              <a:gd name="connsiteY16" fmla="*/ 643468 h 643468"/>
              <a:gd name="connsiteX17" fmla="*/ 0 w 643468"/>
              <a:gd name="connsiteY17" fmla="*/ 321734 h 643468"/>
              <a:gd name="connsiteX18" fmla="*/ 321734 w 643468"/>
              <a:gd name="connsiteY18" fmla="*/ 0 h 643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3468" h="643468">
                <a:moveTo>
                  <a:pt x="283692" y="156886"/>
                </a:moveTo>
                <a:lnTo>
                  <a:pt x="315574" y="156886"/>
                </a:lnTo>
                <a:lnTo>
                  <a:pt x="486582" y="321734"/>
                </a:lnTo>
                <a:lnTo>
                  <a:pt x="315574" y="486582"/>
                </a:lnTo>
                <a:lnTo>
                  <a:pt x="283692" y="486582"/>
                </a:lnTo>
                <a:lnTo>
                  <a:pt x="441545" y="334415"/>
                </a:lnTo>
                <a:lnTo>
                  <a:pt x="156887" y="334415"/>
                </a:lnTo>
                <a:lnTo>
                  <a:pt x="156887" y="309054"/>
                </a:lnTo>
                <a:lnTo>
                  <a:pt x="441545" y="309054"/>
                </a:lnTo>
                <a:close/>
                <a:moveTo>
                  <a:pt x="321733" y="16937"/>
                </a:moveTo>
                <a:cubicBezTo>
                  <a:pt x="153398" y="16937"/>
                  <a:pt x="16936" y="153399"/>
                  <a:pt x="16936" y="321734"/>
                </a:cubicBezTo>
                <a:cubicBezTo>
                  <a:pt x="16936" y="490069"/>
                  <a:pt x="153398" y="626531"/>
                  <a:pt x="321733" y="626531"/>
                </a:cubicBezTo>
                <a:cubicBezTo>
                  <a:pt x="490068" y="626531"/>
                  <a:pt x="626530" y="490069"/>
                  <a:pt x="626530" y="321734"/>
                </a:cubicBezTo>
                <a:cubicBezTo>
                  <a:pt x="626530" y="153399"/>
                  <a:pt x="490068" y="16937"/>
                  <a:pt x="321733" y="16937"/>
                </a:cubicBezTo>
                <a:close/>
                <a:moveTo>
                  <a:pt x="321734" y="0"/>
                </a:moveTo>
                <a:cubicBezTo>
                  <a:pt x="499423" y="0"/>
                  <a:pt x="643468" y="144045"/>
                  <a:pt x="643468" y="321734"/>
                </a:cubicBezTo>
                <a:cubicBezTo>
                  <a:pt x="643468" y="499423"/>
                  <a:pt x="499423" y="643468"/>
                  <a:pt x="321734" y="643468"/>
                </a:cubicBezTo>
                <a:cubicBezTo>
                  <a:pt x="144045" y="643468"/>
                  <a:pt x="0" y="499423"/>
                  <a:pt x="0" y="321734"/>
                </a:cubicBezTo>
                <a:cubicBezTo>
                  <a:pt x="0" y="144045"/>
                  <a:pt x="144045" y="0"/>
                  <a:pt x="321734" y="0"/>
                </a:cubicBezTo>
                <a:close/>
              </a:path>
            </a:pathLst>
          </a:custGeom>
          <a:solidFill>
            <a:srgbClr val="DD46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extBox 3"/>
          <p:cNvSpPr txBox="1"/>
          <p:nvPr/>
        </p:nvSpPr>
        <p:spPr>
          <a:xfrm>
            <a:off x="8466022" y="6477369"/>
            <a:ext cx="2963979" cy="298665"/>
          </a:xfrm>
          <a:prstGeom prst="rect">
            <a:avLst/>
          </a:prstGeom>
          <a:noFill/>
        </p:spPr>
        <p:txBody>
          <a:bodyPr wrap="none" rtlCol="0">
            <a:noAutofit/>
          </a:bodyPr>
          <a:lstStyle/>
          <a:p>
            <a:r>
              <a:rPr lang="en-US" sz="1200" dirty="0">
                <a:solidFill>
                  <a:srgbClr val="D24726">
                    <a:alpha val="37000"/>
                  </a:srgbClr>
                </a:solidFill>
              </a:rPr>
              <a:t>(Click the arrow when in Slide Show mode)</a:t>
            </a:r>
          </a:p>
          <a:p>
            <a:endParaRPr lang="en-US" sz="1200" dirty="0">
              <a:solidFill>
                <a:srgbClr val="D24726">
                  <a:alpha val="37000"/>
                </a:srgbClr>
              </a:solidFill>
            </a:endParaRPr>
          </a:p>
        </p:txBody>
      </p:sp>
    </p:spTree>
    <p:extLst>
      <p:ext uri="{BB962C8B-B14F-4D97-AF65-F5344CB8AC3E}">
        <p14:creationId xmlns:p14="http://schemas.microsoft.com/office/powerpoint/2010/main" val="23175021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Welcome to PowerPoint.potx" id="{43699C43-EC89-4A55-9A99-3FD944590577}" vid="{3C36ED3A-1C33-4ECB-8650-37D568EF45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1584528</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2012-06-20T23:39:00+00:00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TP102923943</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843282</LocLastLocAttemptVersionLookup>
    <IsSearchable xmlns="4873beb7-5857-4685-be1f-d57550cc96cc">true</IsSearchable>
    <TemplateTemplateType xmlns="4873beb7-5857-4685-be1f-d57550cc96cc">PowerPoint Template - Slideshow Launch</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LocMarketGroupTiers2 xmlns="4873beb7-5857-4685-be1f-d57550cc96cc" xsi:nil="true"/>
    <APAuthor xmlns="4873beb7-5857-4685-be1f-d57550cc96cc">
      <UserInfo>
        <DisplayName>REDMOND\v-sa</DisplayName>
        <AccountId>2467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documentManagement>
</p:properties>
</file>

<file path=customXml/itemProps1.xml><?xml version="1.0" encoding="utf-8"?>
<ds:datastoreItem xmlns:ds="http://schemas.openxmlformats.org/officeDocument/2006/customXml" ds:itemID="{C3DEC53A-9DF1-4780-BE92-17E971B7A9ED}">
  <ds:schemaRefs>
    <ds:schemaRef ds:uri="http://schemas.microsoft.com/sharepoint/v3/contenttype/forms"/>
  </ds:schemaRefs>
</ds:datastoreItem>
</file>

<file path=customXml/itemProps2.xml><?xml version="1.0" encoding="utf-8"?>
<ds:datastoreItem xmlns:ds="http://schemas.openxmlformats.org/officeDocument/2006/customXml" ds:itemID="{63EE7759-C66F-4EA4-9863-7EBA32518D3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970C04F-E7AC-41AB-9C6D-1B1BB88BFF7F}">
  <ds:schemaRefs>
    <ds:schemaRef ds:uri="http://schemas.microsoft.com/office/2006/metadata/properties"/>
    <ds:schemaRef ds:uri="4873beb7-5857-4685-be1f-d57550cc96cc"/>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purl.org/dc/elements/1.1/"/>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Welcome to PowerPoint 2013</Template>
  <TotalTime>117</TotalTime>
  <Words>301</Words>
  <Application>Microsoft Office PowerPoint</Application>
  <PresentationFormat>Widescreen</PresentationFormat>
  <Paragraphs>38</Paragraphs>
  <Slides>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Segoe UI</vt:lpstr>
      <vt:lpstr>Segoe UI Light</vt:lpstr>
      <vt:lpstr>WelcomeDoc</vt:lpstr>
      <vt:lpstr> COVID 19 PROJECT – DATA SCIENCE CAPSTONE PROJECT </vt:lpstr>
      <vt:lpstr>INTRODUCTION TO COVID 19</vt:lpstr>
      <vt:lpstr>DATA TO ANALYZE FOR COVID 19</vt:lpstr>
      <vt:lpstr>METHODOLOGIES USED FOR THE PROJECT</vt:lpstr>
      <vt:lpstr>COUNTRIES WITH MAXIMUM INFECTED CASES AND DEATHS BASED ON ANALYSIS </vt:lpstr>
      <vt:lpstr>RESULT AND CONCLUSION OF WORLD HAPPINESS REPORT AND COVID 19 CASES</vt:lpstr>
      <vt:lpstr>LINKS </vt:lpstr>
      <vt:lpstr>SUGGESTIONS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 19 PROJECT – DATA SCIENCE CAPSTONE PROJECT</dc:title>
  <dc:creator>Pranav Ravi</dc:creator>
  <cp:keywords/>
  <cp:lastModifiedBy>Pranav Ravi</cp:lastModifiedBy>
  <cp:revision>5</cp:revision>
  <dcterms:created xsi:type="dcterms:W3CDTF">2020-11-08T05:59:10Z</dcterms:created>
  <dcterms:modified xsi:type="dcterms:W3CDTF">2020-11-08T07:57:07Z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_TemplateID">
    <vt:lpwstr>TC029239449991</vt:lpwstr>
  </property>
  <property fmtid="{D5CDD505-2E9C-101B-9397-08002B2CF9AE}" pid="4" name="ContentTypeId">
    <vt:lpwstr>0x0101006EDDDB5EE6D98C44930B742096920B300400F5B6D36B3EF94B4E9A635CDF2A18F5B8</vt:lpwstr>
  </property>
  <property fmtid="{D5CDD505-2E9C-101B-9397-08002B2CF9AE}" pid="5" name="FeatureTags">
    <vt:lpwstr/>
  </property>
  <property fmtid="{D5CDD505-2E9C-101B-9397-08002B2CF9AE}" pid="6" name="LocalizationTags">
    <vt:lpwstr/>
  </property>
  <property fmtid="{D5CDD505-2E9C-101B-9397-08002B2CF9AE}" pid="7" name="ScenarioTags">
    <vt:lpwstr/>
  </property>
  <property fmtid="{D5CDD505-2E9C-101B-9397-08002B2CF9AE}" pid="8" name="CampaignTags">
    <vt:lpwstr/>
  </property>
</Properties>
</file>

<file path=docProps/thumbnail.jpeg>
</file>